
<file path=[Content_Types].xml><?xml version="1.0" encoding="utf-8"?>
<Types xmlns="http://schemas.openxmlformats.org/package/2006/content-types"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8" r:id="rId2"/>
    <p:sldId id="299" r:id="rId3"/>
    <p:sldId id="264" r:id="rId4"/>
    <p:sldId id="322" r:id="rId5"/>
    <p:sldId id="323" r:id="rId6"/>
    <p:sldId id="324" r:id="rId7"/>
    <p:sldId id="325" r:id="rId8"/>
    <p:sldId id="337" r:id="rId9"/>
    <p:sldId id="326" r:id="rId10"/>
    <p:sldId id="327" r:id="rId11"/>
    <p:sldId id="328" r:id="rId12"/>
    <p:sldId id="331" r:id="rId13"/>
    <p:sldId id="332" r:id="rId14"/>
    <p:sldId id="333" r:id="rId15"/>
    <p:sldId id="335" r:id="rId16"/>
    <p:sldId id="263" r:id="rId17"/>
    <p:sldId id="336" r:id="rId18"/>
    <p:sldId id="353" r:id="rId19"/>
    <p:sldId id="348" r:id="rId20"/>
    <p:sldId id="350" r:id="rId21"/>
    <p:sldId id="307" r:id="rId22"/>
    <p:sldId id="351" r:id="rId23"/>
    <p:sldId id="310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3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>
      <p:ext uri="{19B8F6BF-5375-455C-9EA6-DF929625EA0E}">
        <p15:presenceInfo xmlns:p15="http://schemas.microsoft.com/office/powerpoint/2012/main" userId="03afaf1319d705e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3F2C6"/>
    <a:srgbClr val="FF00FF"/>
    <a:srgbClr val="F3FCB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>
      <p:cViewPr varScale="1">
        <p:scale>
          <a:sx n="63" d="100"/>
          <a:sy n="63" d="100"/>
        </p:scale>
        <p:origin x="13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6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5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29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9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4B19F-4493-41F8-83A4-6733A1DE9BA0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V9vU9KiSo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UbbdLIbj-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971800"/>
            <a:ext cx="7636835" cy="23272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1-1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6096" y="6019800"/>
            <a:ext cx="9144000" cy="601542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532" y="304800"/>
            <a:ext cx="2620935" cy="247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2600" y="990600"/>
            <a:ext cx="3020475" cy="1091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920" marR="12700" indent="-236854">
              <a:lnSpc>
                <a:spcPct val="143200"/>
              </a:lnSpc>
              <a:tabLst>
                <a:tab pos="248920" algn="l"/>
                <a:tab pos="2715260" algn="l"/>
              </a:tabLst>
            </a:pPr>
            <a:r>
              <a:rPr lang="en-US" altLang="ko-KR" b="1" spc="-145" dirty="0">
                <a:solidFill>
                  <a:srgbClr val="231F20"/>
                </a:solidFill>
                <a:latin typeface="Malgun Gothic"/>
                <a:cs typeface="Malgun Gothic"/>
              </a:rPr>
              <a:t>1. </a:t>
            </a:r>
            <a:r>
              <a:rPr lang="ko-KR" altLang="en-US" b="1" spc="-145" dirty="0">
                <a:solidFill>
                  <a:srgbClr val="231F20"/>
                </a:solidFill>
                <a:latin typeface="Malgun Gothic"/>
                <a:cs typeface="Malgun Gothic"/>
              </a:rPr>
              <a:t>운동장</a:t>
            </a:r>
            <a:r>
              <a:rPr lang="ko-KR" altLang="en-US" b="1" u="sng" spc="100" dirty="0">
                <a:solidFill>
                  <a:srgbClr val="00B0F0"/>
                </a:solidFill>
                <a:latin typeface="Malgun Gothic"/>
                <a:cs typeface="Malgun Gothic"/>
              </a:rPr>
              <a:t>에 가요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	</a:t>
            </a:r>
            <a:r>
              <a:rPr lang="en-US" altLang="ko-KR" b="1" spc="30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r>
              <a:rPr lang="ko-KR" altLang="en-US" b="1" spc="5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altLang="ko-KR" b="1" spc="5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248920" marR="12700" indent="-236854">
              <a:lnSpc>
                <a:spcPct val="143200"/>
              </a:lnSpc>
              <a:tabLst>
                <a:tab pos="248920" algn="l"/>
                <a:tab pos="2715260" algn="l"/>
              </a:tabLst>
            </a:pPr>
            <a:r>
              <a:rPr lang="ko-KR" altLang="en-US" b="1" spc="-145" dirty="0">
                <a:solidFill>
                  <a:srgbClr val="231F20"/>
                </a:solidFill>
                <a:latin typeface="Malgun Gothic"/>
                <a:cs typeface="Malgun Gothic"/>
              </a:rPr>
              <a:t>   운동장</a:t>
            </a:r>
            <a:r>
              <a:rPr lang="ko-KR" altLang="en-US" b="1" u="sng" spc="-145" dirty="0">
                <a:solidFill>
                  <a:srgbClr val="00B0F0"/>
                </a:solidFill>
                <a:latin typeface="Malgun Gothic"/>
                <a:cs typeface="Malgun Gothic"/>
              </a:rPr>
              <a:t>에서</a:t>
            </a:r>
            <a:r>
              <a:rPr lang="ko-KR" altLang="en-US" b="1" u="sng" spc="-145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b="1" u="sng" spc="-145" dirty="0">
                <a:solidFill>
                  <a:srgbClr val="00B0F0"/>
                </a:solidFill>
                <a:latin typeface="Malgun Gothic"/>
                <a:cs typeface="Malgun Gothic"/>
              </a:rPr>
              <a:t>축구를 해요</a:t>
            </a:r>
            <a:r>
              <a:rPr lang="ko-KR" altLang="en-US" b="1" u="sng" spc="100" dirty="0">
                <a:solidFill>
                  <a:srgbClr val="00B0F0"/>
                </a:solidFill>
                <a:latin typeface="Malgun Gothic"/>
                <a:cs typeface="Malgun Gothic"/>
              </a:rPr>
              <a:t> 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	</a:t>
            </a:r>
            <a:r>
              <a:rPr lang="en-US" altLang="ko-KR" sz="2800" b="1" spc="37" baseline="2525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lang="ko-KR" altLang="en-US" sz="2800" b="1" baseline="2525" dirty="0">
              <a:latin typeface="Malgun Gothic"/>
              <a:cs typeface="Malgun Gothic"/>
            </a:endParaRPr>
          </a:p>
          <a:p>
            <a:pPr>
              <a:lnSpc>
                <a:spcPts val="500"/>
              </a:lnSpc>
              <a:spcBef>
                <a:spcPts val="43"/>
              </a:spcBef>
            </a:pPr>
            <a:endParaRPr lang="ko-KR" altLang="en-US" sz="800" b="1" dirty="0"/>
          </a:p>
          <a:p>
            <a:pPr>
              <a:lnSpc>
                <a:spcPts val="1000"/>
              </a:lnSpc>
            </a:pPr>
            <a:endParaRPr lang="ko-KR" altLang="en-US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5378902" y="2810632"/>
            <a:ext cx="3387869" cy="974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920" marR="12700" indent="-236854">
              <a:lnSpc>
                <a:spcPct val="143200"/>
              </a:lnSpc>
              <a:tabLst>
                <a:tab pos="248920" algn="l"/>
                <a:tab pos="2715260" algn="l"/>
              </a:tabLst>
            </a:pPr>
            <a:r>
              <a:rPr lang="en-US" altLang="ko-KR" b="1" spc="-145" dirty="0">
                <a:solidFill>
                  <a:srgbClr val="231F20"/>
                </a:solidFill>
                <a:latin typeface="Malgun Gothic"/>
                <a:cs typeface="Malgun Gothic"/>
              </a:rPr>
              <a:t>2.  </a:t>
            </a:r>
            <a:r>
              <a:rPr lang="ko-KR" altLang="en-US" b="1" spc="-145" dirty="0">
                <a:solidFill>
                  <a:srgbClr val="231F20"/>
                </a:solidFill>
                <a:latin typeface="Malgun Gothic"/>
                <a:cs typeface="Malgun Gothic"/>
              </a:rPr>
              <a:t>학교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b="1" u="sng" spc="100" dirty="0">
                <a:solidFill>
                  <a:schemeClr val="accent6">
                    <a:lumMod val="75000"/>
                  </a:schemeClr>
                </a:solidFill>
                <a:latin typeface="Malgun Gothic"/>
                <a:cs typeface="Malgun Gothic"/>
              </a:rPr>
              <a:t>에 가요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	</a:t>
            </a:r>
            <a:r>
              <a:rPr lang="en-US" altLang="ko-KR" b="1" spc="30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r>
              <a:rPr lang="ko-KR" altLang="en-US" b="1" spc="5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altLang="ko-KR" b="1" spc="5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248920" marR="12700" indent="-236854">
              <a:lnSpc>
                <a:spcPct val="143200"/>
              </a:lnSpc>
              <a:tabLst>
                <a:tab pos="248920" algn="l"/>
                <a:tab pos="2715260" algn="l"/>
              </a:tabLst>
            </a:pPr>
            <a:r>
              <a:rPr lang="ko-KR" altLang="en-US" b="1" spc="-145" dirty="0">
                <a:solidFill>
                  <a:srgbClr val="231F20"/>
                </a:solidFill>
                <a:latin typeface="Malgun Gothic"/>
                <a:cs typeface="Malgun Gothic"/>
              </a:rPr>
              <a:t>    학교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b="1" u="sng" spc="100" dirty="0">
                <a:solidFill>
                  <a:schemeClr val="accent6">
                    <a:lumMod val="75000"/>
                  </a:schemeClr>
                </a:solidFill>
                <a:latin typeface="Malgun Gothic"/>
                <a:cs typeface="Malgun Gothic"/>
              </a:rPr>
              <a:t>에서 한국어를 배워요</a:t>
            </a:r>
            <a:r>
              <a:rPr lang="en-US" altLang="ko-KR" sz="2800" b="1" spc="44" baseline="13888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lang="ko-KR" altLang="en-US" sz="2800" b="1" baseline="13888" dirty="0">
              <a:latin typeface="Malgun Gothic"/>
              <a:cs typeface="Malgun Gothic"/>
            </a:endParaRPr>
          </a:p>
          <a:p>
            <a:pPr>
              <a:lnSpc>
                <a:spcPts val="500"/>
              </a:lnSpc>
              <a:spcBef>
                <a:spcPts val="43"/>
              </a:spcBef>
            </a:pPr>
            <a:endParaRPr lang="ko-KR" altLang="en-US" sz="800" b="1" dirty="0"/>
          </a:p>
        </p:txBody>
      </p:sp>
      <p:sp>
        <p:nvSpPr>
          <p:cNvPr id="10" name="Rectangle 9"/>
          <p:cNvSpPr/>
          <p:nvPr/>
        </p:nvSpPr>
        <p:spPr>
          <a:xfrm>
            <a:off x="5480717" y="4513517"/>
            <a:ext cx="3184238" cy="899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8920" marR="12700" indent="-236854">
              <a:lnSpc>
                <a:spcPct val="143200"/>
              </a:lnSpc>
              <a:tabLst>
                <a:tab pos="248920" algn="l"/>
                <a:tab pos="2715260" algn="l"/>
              </a:tabLst>
            </a:pPr>
            <a:r>
              <a:rPr lang="en-US" altLang="ko-KR" b="1" spc="-145" dirty="0">
                <a:solidFill>
                  <a:srgbClr val="231F20"/>
                </a:solidFill>
                <a:latin typeface="Malgun Gothic"/>
                <a:cs typeface="Malgun Gothic"/>
              </a:rPr>
              <a:t>3.  </a:t>
            </a:r>
            <a:r>
              <a:rPr lang="ko-KR" altLang="en-US" b="1" spc="-145" dirty="0">
                <a:solidFill>
                  <a:srgbClr val="231F20"/>
                </a:solidFill>
                <a:latin typeface="Malgun Gothic"/>
                <a:cs typeface="Malgun Gothic"/>
              </a:rPr>
              <a:t>도서관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b="1" u="sng" spc="100" dirty="0">
                <a:solidFill>
                  <a:srgbClr val="00B050"/>
                </a:solidFill>
                <a:latin typeface="Malgun Gothic"/>
                <a:cs typeface="Malgun Gothic"/>
              </a:rPr>
              <a:t>에 가요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	</a:t>
            </a:r>
            <a:r>
              <a:rPr lang="en-US" altLang="ko-KR" b="1" spc="30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r>
              <a:rPr lang="ko-KR" altLang="en-US" b="1" spc="5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altLang="ko-KR" b="1" spc="5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248920" marR="12700" indent="-236854">
              <a:lnSpc>
                <a:spcPct val="143200"/>
              </a:lnSpc>
              <a:tabLst>
                <a:tab pos="248920" algn="l"/>
                <a:tab pos="2715260" algn="l"/>
              </a:tabLst>
            </a:pPr>
            <a:r>
              <a:rPr lang="ko-KR" altLang="en-US" b="1" spc="-145" dirty="0">
                <a:solidFill>
                  <a:srgbClr val="231F20"/>
                </a:solidFill>
                <a:latin typeface="Malgun Gothic"/>
                <a:cs typeface="Malgun Gothic"/>
              </a:rPr>
              <a:t>    도서관</a:t>
            </a:r>
            <a:r>
              <a:rPr lang="ko-KR" altLang="en-US" b="1" u="sng" spc="10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b="1" u="sng" spc="100" dirty="0">
                <a:solidFill>
                  <a:srgbClr val="00B050"/>
                </a:solidFill>
                <a:latin typeface="Malgun Gothic"/>
                <a:cs typeface="Malgun Gothic"/>
              </a:rPr>
              <a:t>에서 책을 읽어요</a:t>
            </a:r>
            <a:r>
              <a:rPr lang="en-US" altLang="ko-KR" sz="2800" b="1" spc="37" baseline="2525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lang="ko-KR" altLang="en-US" sz="2800" b="1" baseline="2525" dirty="0">
              <a:latin typeface="Malgun Gothic"/>
              <a:cs typeface="Malgun Gothic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215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135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874" t="45219" r="36248" b="18872"/>
          <a:stretch/>
        </p:blipFill>
        <p:spPr>
          <a:xfrm>
            <a:off x="-9832" y="1219201"/>
            <a:ext cx="5267631" cy="46212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019" t="51336" r="32766" b="14073"/>
          <a:stretch/>
        </p:blipFill>
        <p:spPr>
          <a:xfrm>
            <a:off x="1594517" y="152400"/>
            <a:ext cx="3886200" cy="8382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4272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1524000" y="3599727"/>
            <a:ext cx="1781883" cy="24200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341" t="5060"/>
          <a:stretch/>
        </p:blipFill>
        <p:spPr>
          <a:xfrm>
            <a:off x="1524000" y="53271"/>
            <a:ext cx="7315200" cy="3528129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596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136-1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4" name="object 40"/>
          <p:cNvSpPr txBox="1"/>
          <p:nvPr/>
        </p:nvSpPr>
        <p:spPr>
          <a:xfrm>
            <a:off x="3810000" y="3581401"/>
            <a:ext cx="4343400" cy="2590800"/>
          </a:xfrm>
          <a:prstGeom prst="rect">
            <a:avLst/>
          </a:prstGeom>
          <a:solidFill>
            <a:srgbClr val="F3FCBC"/>
          </a:solidFill>
        </p:spPr>
        <p:txBody>
          <a:bodyPr vert="horz" wrap="square" lIns="0" tIns="0" rIns="0" bIns="0" rtlCol="0">
            <a:noAutofit/>
          </a:bodyPr>
          <a:lstStyle/>
          <a:p>
            <a:pPr marL="300355">
              <a:lnSpc>
                <a:spcPct val="100000"/>
              </a:lnSpc>
            </a:pPr>
            <a:r>
              <a:rPr spc="-110" dirty="0" err="1">
                <a:solidFill>
                  <a:srgbClr val="231F20"/>
                </a:solidFill>
                <a:latin typeface="Malgun Gothic"/>
                <a:cs typeface="Malgun Gothic"/>
              </a:rPr>
              <a:t>누구예요</a:t>
            </a:r>
            <a:r>
              <a:rPr spc="-35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050" dirty="0"/>
              <a:t>         </a:t>
            </a:r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050" spc="-120" dirty="0">
                <a:solidFill>
                  <a:srgbClr val="231F20"/>
                </a:solidFill>
                <a:latin typeface="Malgun Gothic"/>
                <a:cs typeface="Malgun Gothic"/>
              </a:rPr>
              <a:t>         </a:t>
            </a:r>
            <a:r>
              <a:rPr lang="ko-KR" altLang="en-US" spc="-120" dirty="0">
                <a:solidFill>
                  <a:srgbClr val="231F20"/>
                </a:solidFill>
                <a:latin typeface="Malgun Gothic"/>
                <a:cs typeface="Malgun Gothic"/>
              </a:rPr>
              <a:t>아빠와 민수예요</a:t>
            </a:r>
            <a:r>
              <a:rPr spc="-120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1050" dirty="0"/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sz="2000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	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아빠와 민수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45" dirty="0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95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pc="-3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z="2000" spc="127" baseline="2777" dirty="0">
                <a:solidFill>
                  <a:srgbClr val="808285"/>
                </a:solidFill>
                <a:latin typeface="Malgun Gothic"/>
                <a:cs typeface="Malgun Gothic"/>
              </a:rPr>
              <a:t> </a:t>
            </a:r>
            <a:r>
              <a:rPr lang="en-US" sz="2000" spc="127" dirty="0">
                <a:solidFill>
                  <a:srgbClr val="808285"/>
                </a:solidFill>
                <a:latin typeface="Malgun Gothic"/>
                <a:cs typeface="Malgun Gothic"/>
              </a:rPr>
              <a:t>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부엌에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r>
              <a:rPr spc="-7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spc="-7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아빠는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뭘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75" dirty="0">
                <a:solidFill>
                  <a:srgbClr val="231F20"/>
                </a:solidFill>
                <a:latin typeface="Malgun Gothic"/>
                <a:cs typeface="Malgun Gothic"/>
              </a:rPr>
              <a:t>해요</a:t>
            </a:r>
            <a:r>
              <a:rPr spc="-2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r>
              <a:rPr spc="-15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spc="-15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밥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을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114" dirty="0">
                <a:solidFill>
                  <a:srgbClr val="231F20"/>
                </a:solidFill>
                <a:latin typeface="Malgun Gothic"/>
                <a:cs typeface="Malgun Gothic"/>
              </a:rPr>
              <a:t>먹</a:t>
            </a:r>
            <a:r>
              <a:rPr spc="-114" dirty="0" err="1">
                <a:solidFill>
                  <a:srgbClr val="231F20"/>
                </a:solidFill>
                <a:latin typeface="Malgun Gothic"/>
                <a:cs typeface="Malgun Gothic"/>
              </a:rPr>
              <a:t>어요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r>
              <a:rPr lang="en-US" spc="-11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pc="-114" dirty="0">
                <a:solidFill>
                  <a:srgbClr val="231F20"/>
                </a:solidFill>
                <a:latin typeface="Malgun Gothic"/>
                <a:cs typeface="Malgun Gothic"/>
              </a:rPr>
              <a:t>민수도 밥을 먹어요</a:t>
            </a:r>
            <a:r>
              <a:rPr lang="en-US" altLang="ko-KR" spc="-114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5966" y="324433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66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41" t="5060"/>
          <a:stretch/>
        </p:blipFill>
        <p:spPr>
          <a:xfrm>
            <a:off x="1524000" y="53271"/>
            <a:ext cx="7315200" cy="3528129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596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136-2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4" name="object 40"/>
          <p:cNvSpPr txBox="1"/>
          <p:nvPr/>
        </p:nvSpPr>
        <p:spPr>
          <a:xfrm>
            <a:off x="3810000" y="3581401"/>
            <a:ext cx="4343400" cy="2590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marL="300355">
              <a:lnSpc>
                <a:spcPct val="100000"/>
              </a:lnSpc>
            </a:pPr>
            <a:r>
              <a:rPr lang="ko-KR" altLang="en-US" spc="-130" dirty="0">
                <a:solidFill>
                  <a:srgbClr val="231F20"/>
                </a:solidFill>
                <a:latin typeface="Malgun Gothic"/>
                <a:cs typeface="Malgun Gothic"/>
              </a:rPr>
              <a:t>이 사람은 누구예요</a:t>
            </a:r>
            <a:r>
              <a:rPr spc="-35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050" dirty="0"/>
              <a:t>         </a:t>
            </a:r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050" spc="-120" dirty="0">
                <a:solidFill>
                  <a:srgbClr val="231F20"/>
                </a:solidFill>
                <a:latin typeface="Malgun Gothic"/>
                <a:cs typeface="Malgun Gothic"/>
              </a:rPr>
              <a:t>         </a:t>
            </a:r>
            <a:r>
              <a:rPr lang="ko-KR" altLang="en-US" spc="-120" dirty="0">
                <a:solidFill>
                  <a:srgbClr val="231F20"/>
                </a:solidFill>
                <a:latin typeface="Malgun Gothic"/>
                <a:cs typeface="Malgun Gothic"/>
              </a:rPr>
              <a:t>엄마예요</a:t>
            </a:r>
            <a:r>
              <a:rPr lang="en-US" altLang="ko-KR" spc="-120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1050" dirty="0"/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sz="2000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	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엄마는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45" dirty="0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95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pc="-3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z="2000" spc="127" baseline="2777" dirty="0">
                <a:solidFill>
                  <a:srgbClr val="808285"/>
                </a:solidFill>
                <a:latin typeface="Malgun Gothic"/>
                <a:cs typeface="Malgun Gothic"/>
              </a:rPr>
              <a:t> </a:t>
            </a:r>
            <a:r>
              <a:rPr lang="en-US" sz="2000" spc="127" dirty="0">
                <a:solidFill>
                  <a:srgbClr val="808285"/>
                </a:solidFill>
                <a:latin typeface="Malgun Gothic"/>
                <a:cs typeface="Malgun Gothic"/>
              </a:rPr>
              <a:t>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거실에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r>
              <a:rPr spc="-7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spc="-7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엄마는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뭘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75" dirty="0">
                <a:solidFill>
                  <a:srgbClr val="231F20"/>
                </a:solidFill>
                <a:latin typeface="Malgun Gothic"/>
                <a:cs typeface="Malgun Gothic"/>
              </a:rPr>
              <a:t>해요</a:t>
            </a:r>
            <a:r>
              <a:rPr spc="-2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r>
              <a:rPr spc="-15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spc="-15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텔레비전을 봐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요.</a:t>
            </a:r>
            <a:r>
              <a:rPr lang="en-US" spc="-11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5966" y="324433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lang="en-US" dirty="0"/>
          </a:p>
        </p:txBody>
      </p:sp>
      <p:sp>
        <p:nvSpPr>
          <p:cNvPr id="9" name="object 45"/>
          <p:cNvSpPr/>
          <p:nvPr/>
        </p:nvSpPr>
        <p:spPr>
          <a:xfrm>
            <a:off x="1447800" y="3538971"/>
            <a:ext cx="1828799" cy="25570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41" t="5060"/>
          <a:stretch/>
        </p:blipFill>
        <p:spPr>
          <a:xfrm>
            <a:off x="1524000" y="53271"/>
            <a:ext cx="7086600" cy="3528129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4944"/>
            <a:ext cx="1676400" cy="3460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136-1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4" name="object 40"/>
          <p:cNvSpPr txBox="1"/>
          <p:nvPr/>
        </p:nvSpPr>
        <p:spPr>
          <a:xfrm>
            <a:off x="3810000" y="3581401"/>
            <a:ext cx="4343400" cy="2590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marL="300355">
              <a:lnSpc>
                <a:spcPct val="100000"/>
              </a:lnSpc>
            </a:pPr>
            <a:r>
              <a:rPr spc="-110" dirty="0" err="1">
                <a:solidFill>
                  <a:srgbClr val="231F20"/>
                </a:solidFill>
                <a:latin typeface="Malgun Gothic"/>
                <a:cs typeface="Malgun Gothic"/>
              </a:rPr>
              <a:t>누구예요</a:t>
            </a:r>
            <a:r>
              <a:rPr spc="-35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050" dirty="0"/>
              <a:t>         </a:t>
            </a:r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lang="en-US" sz="1050" spc="-120" dirty="0">
                <a:solidFill>
                  <a:srgbClr val="231F20"/>
                </a:solidFill>
                <a:latin typeface="Malgun Gothic"/>
                <a:cs typeface="Malgun Gothic"/>
              </a:rPr>
              <a:t>        </a:t>
            </a:r>
            <a:r>
              <a:rPr lang="ko-KR" altLang="en-US" spc="-120" dirty="0">
                <a:solidFill>
                  <a:srgbClr val="231F20"/>
                </a:solidFill>
                <a:latin typeface="Malgun Gothic"/>
                <a:cs typeface="Malgun Gothic"/>
              </a:rPr>
              <a:t>빌리와 민수예요</a:t>
            </a:r>
            <a:r>
              <a:rPr spc="-120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1050" dirty="0"/>
          </a:p>
          <a:p>
            <a:pPr marL="12700">
              <a:lnSpc>
                <a:spcPct val="100000"/>
              </a:lnSpc>
              <a:tabLst>
                <a:tab pos="300355" algn="l"/>
              </a:tabLst>
            </a:pPr>
            <a:r>
              <a:rPr sz="2000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	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빌리와 민수는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45" dirty="0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95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pc="-3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z="2000" spc="127" baseline="2777" dirty="0">
                <a:solidFill>
                  <a:srgbClr val="808285"/>
                </a:solidFill>
                <a:latin typeface="Malgun Gothic"/>
                <a:cs typeface="Malgun Gothic"/>
              </a:rPr>
              <a:t> </a:t>
            </a:r>
            <a:r>
              <a:rPr lang="en-US" sz="2000" spc="127" dirty="0">
                <a:solidFill>
                  <a:srgbClr val="808285"/>
                </a:solidFill>
                <a:latin typeface="Malgun Gothic"/>
                <a:cs typeface="Malgun Gothic"/>
              </a:rPr>
              <a:t>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공원에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r>
              <a:rPr spc="-7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spc="-7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빌리와 민수는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뭘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75" dirty="0">
                <a:solidFill>
                  <a:srgbClr val="231F20"/>
                </a:solidFill>
                <a:latin typeface="Malgun Gothic"/>
                <a:cs typeface="Malgun Gothic"/>
              </a:rPr>
              <a:t>해요</a:t>
            </a:r>
            <a:r>
              <a:rPr spc="-2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r>
              <a:rPr spc="-15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endParaRPr lang="en-US" spc="-15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300355" marR="415925" indent="-288290">
              <a:lnSpc>
                <a:spcPct val="158600"/>
              </a:lnSpc>
              <a:tabLst>
                <a:tab pos="300355" algn="l"/>
              </a:tabLst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농구를 해요</a:t>
            </a:r>
            <a:r>
              <a:rPr lang="en-US" altLang="ko-KR" spc="-114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5966" y="324433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75" baseline="2777" dirty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lang="en-US" dirty="0"/>
          </a:p>
        </p:txBody>
      </p:sp>
      <p:sp>
        <p:nvSpPr>
          <p:cNvPr id="9" name="object 46"/>
          <p:cNvSpPr/>
          <p:nvPr/>
        </p:nvSpPr>
        <p:spPr>
          <a:xfrm>
            <a:off x="1447800" y="3599727"/>
            <a:ext cx="1858096" cy="25724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42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057400" y="4599279"/>
            <a:ext cx="3043449" cy="171818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rgbClr val="FF00FF"/>
                </a:solidFill>
              </a:rPr>
              <a:t>1.</a:t>
            </a:r>
            <a:r>
              <a:rPr lang="ko-KR" altLang="en-US" sz="2000" dirty="0">
                <a:solidFill>
                  <a:srgbClr val="FF00FF"/>
                </a:solidFill>
              </a:rPr>
              <a:t>이사람은 누구예요</a:t>
            </a:r>
            <a:r>
              <a:rPr lang="en-US" altLang="ko-KR" sz="2000" dirty="0">
                <a:solidFill>
                  <a:srgbClr val="FF00FF"/>
                </a:solidFill>
              </a:rPr>
              <a:t>?</a:t>
            </a:r>
          </a:p>
          <a:p>
            <a:r>
              <a:rPr lang="ko-KR" altLang="en-US" sz="2000" dirty="0">
                <a:solidFill>
                  <a:srgbClr val="FF00FF"/>
                </a:solidFill>
              </a:rPr>
              <a:t>    우리 엄마예요</a:t>
            </a:r>
            <a:r>
              <a:rPr lang="en-US" altLang="ko-KR" sz="2000" dirty="0">
                <a:solidFill>
                  <a:srgbClr val="FF00FF"/>
                </a:solidFill>
              </a:rPr>
              <a:t>.</a:t>
            </a:r>
          </a:p>
          <a:p>
            <a:r>
              <a:rPr lang="en-US" altLang="ko-KR" sz="2000" dirty="0">
                <a:solidFill>
                  <a:srgbClr val="0070C0"/>
                </a:solidFill>
              </a:rPr>
              <a:t>2.</a:t>
            </a:r>
            <a:r>
              <a:rPr lang="ko-KR" altLang="en-US" sz="2000" dirty="0">
                <a:solidFill>
                  <a:srgbClr val="0070C0"/>
                </a:solidFill>
              </a:rPr>
              <a:t>가방이 어디에 있어요</a:t>
            </a:r>
            <a:r>
              <a:rPr lang="en-US" altLang="ko-KR" sz="2000" dirty="0">
                <a:solidFill>
                  <a:srgbClr val="0070C0"/>
                </a:solidFill>
              </a:rPr>
              <a:t>?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    책상 위에 있어요</a:t>
            </a:r>
            <a:r>
              <a:rPr lang="en-US" altLang="ko-KR" sz="2000" dirty="0">
                <a:solidFill>
                  <a:srgbClr val="0070C0"/>
                </a:solidFill>
              </a:rPr>
              <a:t>.</a:t>
            </a:r>
          </a:p>
          <a:p>
            <a:r>
              <a:rPr lang="ko-KR" altLang="en-US" sz="2000" dirty="0">
                <a:solidFill>
                  <a:srgbClr val="0070C0"/>
                </a:solidFill>
              </a:rPr>
              <a:t>    </a:t>
            </a:r>
            <a:endParaRPr lang="en-US" altLang="ko-KR" sz="2000" dirty="0">
              <a:solidFill>
                <a:srgbClr val="0070C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410200" y="4599729"/>
            <a:ext cx="3502552" cy="171818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rgbClr val="FF0000"/>
                </a:solidFill>
              </a:rPr>
              <a:t>3.</a:t>
            </a:r>
            <a:r>
              <a:rPr lang="ko-KR" altLang="en-US" sz="2000" dirty="0">
                <a:solidFill>
                  <a:srgbClr val="FF0000"/>
                </a:solidFill>
              </a:rPr>
              <a:t>뭘 해요</a:t>
            </a:r>
            <a:r>
              <a:rPr lang="en-US" altLang="ko-KR" sz="2000" dirty="0">
                <a:solidFill>
                  <a:srgbClr val="FF0000"/>
                </a:solidFill>
              </a:rPr>
              <a:t>?</a:t>
            </a:r>
          </a:p>
          <a:p>
            <a:r>
              <a:rPr lang="ko-KR" altLang="en-US" sz="2000" dirty="0">
                <a:solidFill>
                  <a:srgbClr val="FF0000"/>
                </a:solidFill>
              </a:rPr>
              <a:t>    체육관에서 농구를 해요</a:t>
            </a:r>
            <a:r>
              <a:rPr lang="en-US" altLang="ko-KR" sz="1500" dirty="0">
                <a:solidFill>
                  <a:srgbClr val="FF0000"/>
                </a:solidFill>
              </a:rPr>
              <a:t>.</a:t>
            </a:r>
          </a:p>
          <a:p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" name="object 26"/>
          <p:cNvSpPr/>
          <p:nvPr/>
        </p:nvSpPr>
        <p:spPr>
          <a:xfrm>
            <a:off x="1807881" y="5075999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34"/>
          <p:cNvSpPr txBox="1"/>
          <p:nvPr/>
        </p:nvSpPr>
        <p:spPr>
          <a:xfrm>
            <a:off x="1846350" y="5072400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327" y="484460"/>
            <a:ext cx="7179044" cy="4122457"/>
          </a:xfrm>
          <a:prstGeom prst="rect">
            <a:avLst/>
          </a:prstGeom>
        </p:spPr>
      </p:pic>
      <p:sp>
        <p:nvSpPr>
          <p:cNvPr id="9" name="Flowchart: Connector 8"/>
          <p:cNvSpPr/>
          <p:nvPr/>
        </p:nvSpPr>
        <p:spPr>
          <a:xfrm>
            <a:off x="6629400" y="975811"/>
            <a:ext cx="1295400" cy="92919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2112310" y="3257381"/>
            <a:ext cx="1661632" cy="100920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4393723" y="2119597"/>
            <a:ext cx="1414251" cy="93796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13855" y="-10575"/>
            <a:ext cx="2376055" cy="4677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>
                <a:solidFill>
                  <a:schemeClr val="bg1"/>
                </a:solidFill>
              </a:rPr>
              <a:t>P</a:t>
            </a:r>
            <a:r>
              <a:rPr lang="en-US" altLang="ko-KR" sz="2700" dirty="0">
                <a:solidFill>
                  <a:schemeClr val="bg1"/>
                </a:solidFill>
              </a:rPr>
              <a:t>137. </a:t>
            </a:r>
            <a:r>
              <a:rPr lang="ko-KR" altLang="en-US" sz="2700" b="1" dirty="0">
                <a:solidFill>
                  <a:schemeClr val="bg1"/>
                </a:solidFill>
              </a:rPr>
              <a:t>들어봐요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4" name="Track 0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578" y="15378"/>
            <a:ext cx="1034016" cy="1025727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-70179" y="3733800"/>
            <a:ext cx="2207863" cy="2471950"/>
          </a:xfrm>
          <a:prstGeom prst="cloudCallout">
            <a:avLst>
              <a:gd name="adj1" fmla="val 42782"/>
              <a:gd name="adj2" fmla="val 4410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</a:rPr>
              <a:t>Tip</a:t>
            </a:r>
            <a:r>
              <a:rPr lang="en-US" altLang="ko-KR" sz="1200" dirty="0">
                <a:solidFill>
                  <a:schemeClr val="tx1"/>
                </a:solidFill>
              </a:rPr>
              <a:t>:</a:t>
            </a:r>
            <a:r>
              <a:rPr lang="ko-KR" altLang="en-US" sz="1200" dirty="0">
                <a:solidFill>
                  <a:schemeClr val="tx1"/>
                </a:solidFill>
              </a:rPr>
              <a:t>슬라이드쇼로 소리만 먼저 들려주고 문제룰 풀게 한 후</a:t>
            </a:r>
            <a:r>
              <a:rPr lang="en-US" altLang="ko-KR" sz="1200" dirty="0">
                <a:solidFill>
                  <a:schemeClr val="tx1"/>
                </a:solidFill>
              </a:rPr>
              <a:t>,</a:t>
            </a:r>
            <a:r>
              <a:rPr lang="ko-KR" altLang="en-US" sz="1200" dirty="0">
                <a:solidFill>
                  <a:schemeClr val="tx1"/>
                </a:solidFill>
              </a:rPr>
              <a:t> 다시 소리를 재생하고  읽는 순서에 맞게 순차클릭을 하면 지문이나타나면서 답 확인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02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62787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kumimoji="1" lang="en-US" altLang="ko-KR" sz="2700" dirty="0">
                <a:solidFill>
                  <a:schemeClr val="bg1"/>
                </a:solidFill>
              </a:rPr>
              <a:t>P</a:t>
            </a:r>
            <a:r>
              <a:rPr lang="en-US" altLang="ko-KR" sz="2700" dirty="0">
                <a:solidFill>
                  <a:schemeClr val="bg1"/>
                </a:solidFill>
              </a:rPr>
              <a:t>138.</a:t>
            </a:r>
            <a:r>
              <a:rPr lang="ko-KR" altLang="en-US" sz="2700" b="1" dirty="0">
                <a:solidFill>
                  <a:schemeClr val="bg1"/>
                </a:solidFill>
              </a:rPr>
              <a:t>들어봐요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2090" t="17888" r="4450" b="9921"/>
          <a:stretch/>
        </p:blipFill>
        <p:spPr>
          <a:xfrm>
            <a:off x="0" y="606108"/>
            <a:ext cx="6400800" cy="5739066"/>
          </a:xfrm>
          <a:prstGeom prst="rect">
            <a:avLst/>
          </a:prstGeom>
        </p:spPr>
      </p:pic>
      <p:pic>
        <p:nvPicPr>
          <p:cNvPr id="4" name="Track 04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878" y="-38615"/>
            <a:ext cx="1335722" cy="1422400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5948444" y="1625453"/>
            <a:ext cx="3043156" cy="4719721"/>
          </a:xfrm>
          <a:prstGeom prst="roundRect">
            <a:avLst/>
          </a:prstGeom>
          <a:solidFill>
            <a:srgbClr val="F3F2C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ko-KR" sz="2000" b="1" dirty="0"/>
          </a:p>
          <a:p>
            <a:endParaRPr lang="en-US" altLang="ko-KR" sz="2000" b="1" dirty="0"/>
          </a:p>
          <a:p>
            <a:r>
              <a:rPr lang="en-US" altLang="ko-KR" sz="2000" b="1" dirty="0">
                <a:solidFill>
                  <a:srgbClr val="FF00FF"/>
                </a:solidFill>
              </a:rPr>
              <a:t>1.</a:t>
            </a:r>
            <a:r>
              <a:rPr lang="ko-KR" altLang="en-US" sz="2000" b="1" dirty="0">
                <a:solidFill>
                  <a:srgbClr val="FF00FF"/>
                </a:solidFill>
              </a:rPr>
              <a:t>세라</a:t>
            </a:r>
            <a:r>
              <a:rPr lang="en-US" altLang="ko-KR" sz="2000" b="1" dirty="0">
                <a:solidFill>
                  <a:srgbClr val="FF00FF"/>
                </a:solidFill>
              </a:rPr>
              <a:t>,</a:t>
            </a:r>
            <a:r>
              <a:rPr lang="ko-KR" altLang="en-US" sz="2000" b="1" dirty="0">
                <a:solidFill>
                  <a:srgbClr val="FF00FF"/>
                </a:solidFill>
              </a:rPr>
              <a:t>어디에 가요</a:t>
            </a:r>
            <a:r>
              <a:rPr lang="en-US" altLang="ko-KR" sz="2000" b="1" dirty="0">
                <a:solidFill>
                  <a:srgbClr val="FF00FF"/>
                </a:solidFill>
              </a:rPr>
              <a:t>?</a:t>
            </a:r>
          </a:p>
          <a:p>
            <a:r>
              <a:rPr lang="ko-KR" altLang="en-US" sz="2000" b="1" dirty="0">
                <a:solidFill>
                  <a:srgbClr val="FF00FF"/>
                </a:solidFill>
              </a:rPr>
              <a:t>    병원에 가요</a:t>
            </a:r>
            <a:r>
              <a:rPr lang="en-US" altLang="ko-KR" sz="2000" b="1" dirty="0">
                <a:solidFill>
                  <a:srgbClr val="FF00FF"/>
                </a:solidFill>
              </a:rPr>
              <a:t>.</a:t>
            </a:r>
          </a:p>
          <a:p>
            <a:endParaRPr lang="en-US" altLang="ko-KR" sz="2000" b="1" dirty="0"/>
          </a:p>
          <a:p>
            <a:r>
              <a:rPr lang="en-US" altLang="ko-KR" sz="2000" b="1" dirty="0">
                <a:solidFill>
                  <a:srgbClr val="00B050"/>
                </a:solidFill>
              </a:rPr>
              <a:t>2.</a:t>
            </a:r>
            <a:r>
              <a:rPr lang="ko-KR" altLang="en-US" sz="2000" b="1" dirty="0">
                <a:solidFill>
                  <a:srgbClr val="00B050"/>
                </a:solidFill>
              </a:rPr>
              <a:t>제이슨</a:t>
            </a:r>
            <a:r>
              <a:rPr lang="en-US" altLang="ko-KR" sz="2000" b="1" dirty="0">
                <a:solidFill>
                  <a:srgbClr val="00B050"/>
                </a:solidFill>
              </a:rPr>
              <a:t>,</a:t>
            </a:r>
            <a:r>
              <a:rPr lang="ko-KR" altLang="en-US" sz="2000" b="1" dirty="0">
                <a:solidFill>
                  <a:srgbClr val="00B050"/>
                </a:solidFill>
              </a:rPr>
              <a:t>공원에 가요</a:t>
            </a:r>
            <a:r>
              <a:rPr lang="en-US" altLang="ko-KR" sz="2000" b="1" dirty="0">
                <a:solidFill>
                  <a:srgbClr val="00B050"/>
                </a:solidFill>
              </a:rPr>
              <a:t>?</a:t>
            </a:r>
          </a:p>
          <a:p>
            <a:r>
              <a:rPr lang="ko-KR" altLang="en-US" sz="2000" b="1" dirty="0">
                <a:solidFill>
                  <a:srgbClr val="00B050"/>
                </a:solidFill>
              </a:rPr>
              <a:t>   아니요공원에    안가요</a:t>
            </a:r>
            <a:r>
              <a:rPr lang="en-US" altLang="ko-KR" sz="2000" b="1" dirty="0">
                <a:solidFill>
                  <a:srgbClr val="00B050"/>
                </a:solidFill>
              </a:rPr>
              <a:t>,</a:t>
            </a:r>
            <a:r>
              <a:rPr lang="ko-KR" altLang="en-US" sz="2000" b="1" dirty="0">
                <a:solidFill>
                  <a:srgbClr val="00B050"/>
                </a:solidFill>
              </a:rPr>
              <a:t>학교에 가요</a:t>
            </a:r>
            <a:r>
              <a:rPr lang="en-US" altLang="ko-KR" sz="2000" b="1" dirty="0">
                <a:solidFill>
                  <a:srgbClr val="00B050"/>
                </a:solidFill>
              </a:rPr>
              <a:t>.</a:t>
            </a:r>
          </a:p>
          <a:p>
            <a:endParaRPr lang="en-US" altLang="ko-KR" sz="2000" b="1" dirty="0"/>
          </a:p>
          <a:p>
            <a:r>
              <a:rPr lang="en-US" altLang="ko-KR" sz="2000" b="1" dirty="0">
                <a:solidFill>
                  <a:srgbClr val="7030A0"/>
                </a:solidFill>
              </a:rPr>
              <a:t>3.</a:t>
            </a:r>
            <a:r>
              <a:rPr lang="ko-KR" altLang="en-US" sz="2000" b="1" dirty="0">
                <a:solidFill>
                  <a:srgbClr val="7030A0"/>
                </a:solidFill>
              </a:rPr>
              <a:t>지연 운동장에 가요</a:t>
            </a:r>
            <a:r>
              <a:rPr lang="en-US" altLang="ko-KR" sz="2000" b="1" dirty="0">
                <a:solidFill>
                  <a:srgbClr val="7030A0"/>
                </a:solidFill>
              </a:rPr>
              <a:t>??</a:t>
            </a:r>
          </a:p>
          <a:p>
            <a:r>
              <a:rPr lang="en-US" altLang="ko-KR" sz="2000" b="1" dirty="0">
                <a:solidFill>
                  <a:srgbClr val="7030A0"/>
                </a:solidFill>
              </a:rPr>
              <a:t>     </a:t>
            </a:r>
            <a:r>
              <a:rPr lang="ko-KR" altLang="en-US" sz="2000" b="1" dirty="0">
                <a:solidFill>
                  <a:srgbClr val="7030A0"/>
                </a:solidFill>
              </a:rPr>
              <a:t>아니요</a:t>
            </a:r>
            <a:r>
              <a:rPr lang="en-US" altLang="ko-KR" sz="2000" b="1" dirty="0">
                <a:solidFill>
                  <a:srgbClr val="7030A0"/>
                </a:solidFill>
              </a:rPr>
              <a:t>,</a:t>
            </a:r>
            <a:r>
              <a:rPr lang="ko-KR" altLang="en-US" sz="2000" b="1" dirty="0">
                <a:solidFill>
                  <a:srgbClr val="7030A0"/>
                </a:solidFill>
              </a:rPr>
              <a:t>운동장에 안가요</a:t>
            </a:r>
            <a:r>
              <a:rPr lang="en-US" altLang="ko-KR" sz="2000" b="1" dirty="0">
                <a:solidFill>
                  <a:srgbClr val="7030A0"/>
                </a:solidFill>
              </a:rPr>
              <a:t>.</a:t>
            </a:r>
            <a:r>
              <a:rPr lang="ko-KR" altLang="en-US" sz="2000" b="1" dirty="0">
                <a:solidFill>
                  <a:srgbClr val="7030A0"/>
                </a:solidFill>
              </a:rPr>
              <a:t>공원에 가요</a:t>
            </a:r>
            <a:r>
              <a:rPr lang="en-US" altLang="ko-KR" sz="2000" b="1" dirty="0">
                <a:solidFill>
                  <a:srgbClr val="7030A0"/>
                </a:solidFill>
              </a:rPr>
              <a:t>.</a:t>
            </a:r>
          </a:p>
          <a:p>
            <a:endParaRPr lang="en-US" altLang="ko-KR" sz="2000" b="1" dirty="0"/>
          </a:p>
          <a:p>
            <a:endParaRPr lang="en-US" altLang="ko-KR" sz="2000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295400" y="2841884"/>
            <a:ext cx="3798839" cy="1381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09600" y="2819704"/>
            <a:ext cx="3896347" cy="1218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2879136" y="2841885"/>
            <a:ext cx="778464" cy="1038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ular Callout 17"/>
          <p:cNvSpPr/>
          <p:nvPr/>
        </p:nvSpPr>
        <p:spPr>
          <a:xfrm>
            <a:off x="5376812" y="12185"/>
            <a:ext cx="2082935" cy="1371600"/>
          </a:xfrm>
          <a:prstGeom prst="wedgeRoundRectCallout">
            <a:avLst>
              <a:gd name="adj1" fmla="val 43510"/>
              <a:gd name="adj2" fmla="val 6766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</a:rPr>
              <a:t>Tip</a:t>
            </a:r>
            <a:r>
              <a:rPr lang="en-US" altLang="ko-KR" sz="1200" dirty="0">
                <a:solidFill>
                  <a:schemeClr val="tx1"/>
                </a:solidFill>
              </a:rPr>
              <a:t>:</a:t>
            </a:r>
            <a:r>
              <a:rPr lang="ko-KR" altLang="en-US" sz="1200" dirty="0">
                <a:solidFill>
                  <a:schemeClr val="tx1"/>
                </a:solidFill>
              </a:rPr>
              <a:t>소리만 먼저 들려주고 문제룰 풀게 한 후</a:t>
            </a:r>
            <a:r>
              <a:rPr lang="en-US" altLang="ko-KR" sz="1200" dirty="0">
                <a:solidFill>
                  <a:schemeClr val="tx1"/>
                </a:solidFill>
              </a:rPr>
              <a:t>,</a:t>
            </a:r>
            <a:r>
              <a:rPr lang="ko-KR" altLang="en-US" sz="1200" dirty="0">
                <a:solidFill>
                  <a:schemeClr val="tx1"/>
                </a:solidFill>
              </a:rPr>
              <a:t> 다시 소리재생하고  읽는 순서에 맞게 순차클릭을 하면 지문이나타나면서 답 확인</a:t>
            </a:r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050" b="1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70622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3855"/>
            <a:ext cx="8229600" cy="6400800"/>
          </a:xfrm>
        </p:spPr>
        <p:txBody>
          <a:bodyPr>
            <a:normAutofit/>
          </a:bodyPr>
          <a:lstStyle/>
          <a:p>
            <a:pPr algn="l"/>
            <a:br>
              <a:rPr lang="en-US" altLang="ko-KR" sz="3300" b="1" dirty="0">
                <a:solidFill>
                  <a:srgbClr val="FF0000"/>
                </a:solidFill>
              </a:rPr>
            </a:br>
            <a:br>
              <a:rPr lang="en-US" altLang="ko-KR" sz="3300" b="1" dirty="0"/>
            </a:br>
            <a:br>
              <a:rPr lang="en-US" altLang="ko-KR" sz="3300" b="1" dirty="0"/>
            </a:br>
            <a:br>
              <a:rPr lang="en-US" altLang="ko-KR" sz="3300" b="1" dirty="0"/>
            </a:br>
            <a:br>
              <a:rPr lang="en-US" altLang="ko-KR" sz="3300" b="1" dirty="0"/>
            </a:br>
            <a:br>
              <a:rPr lang="en-US" altLang="ko-KR" sz="2800" b="1" dirty="0"/>
            </a:br>
            <a:br>
              <a:rPr lang="en-US" altLang="ko-KR" sz="2800" b="1" dirty="0"/>
            </a:br>
            <a:endParaRPr lang="en-US" sz="2800" b="1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44000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P138.</a:t>
            </a:r>
            <a:r>
              <a:rPr lang="ko-KR" altLang="en-US" sz="2800" b="1" dirty="0">
                <a:solidFill>
                  <a:schemeClr val="bg1"/>
                </a:solidFill>
              </a:rPr>
              <a:t>읽어 봐요</a:t>
            </a:r>
            <a:r>
              <a:rPr lang="en-US" altLang="ko-KR" sz="2800" b="1" dirty="0">
                <a:solidFill>
                  <a:schemeClr val="bg1"/>
                </a:solidFill>
              </a:rPr>
              <a:t>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1" y="724723"/>
            <a:ext cx="8763000" cy="54474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8800" y="3657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공원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404027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도서관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Flowchart: Connector 9"/>
          <p:cNvSpPr/>
          <p:nvPr/>
        </p:nvSpPr>
        <p:spPr>
          <a:xfrm flipH="1" flipV="1">
            <a:off x="5714998" y="4953000"/>
            <a:ext cx="304801" cy="2286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 flipH="1" flipV="1">
            <a:off x="3124200" y="5779382"/>
            <a:ext cx="304801" cy="2286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656" y="230492"/>
            <a:ext cx="1414271" cy="137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2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/>
      <p:bldP spid="13" grpId="0"/>
      <p:bldP spid="10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3855"/>
            <a:ext cx="8229600" cy="6400800"/>
          </a:xfrm>
        </p:spPr>
        <p:txBody>
          <a:bodyPr>
            <a:normAutofit/>
          </a:bodyPr>
          <a:lstStyle/>
          <a:p>
            <a:pPr algn="l"/>
            <a:br>
              <a:rPr lang="en-US" altLang="ko-KR" sz="3300" b="1" dirty="0">
                <a:solidFill>
                  <a:srgbClr val="FF0000"/>
                </a:solidFill>
              </a:rPr>
            </a:br>
            <a:br>
              <a:rPr lang="en-US" altLang="ko-KR" sz="3300" b="1" dirty="0"/>
            </a:br>
            <a:br>
              <a:rPr lang="en-US" altLang="ko-KR" sz="3300" b="1" dirty="0"/>
            </a:br>
            <a:br>
              <a:rPr lang="en-US" altLang="ko-KR" sz="3300" b="1" dirty="0"/>
            </a:br>
            <a:br>
              <a:rPr lang="en-US" altLang="ko-KR" sz="3300" b="1" dirty="0"/>
            </a:br>
            <a:br>
              <a:rPr lang="en-US" altLang="ko-KR" sz="2800" b="1" dirty="0"/>
            </a:br>
            <a:br>
              <a:rPr lang="en-US" altLang="ko-KR" sz="2800" b="1" dirty="0"/>
            </a:br>
            <a:endParaRPr lang="en-US" sz="2800" b="1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10344" y="-21771"/>
            <a:ext cx="9133656" cy="7075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sz="4800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P139.</a:t>
            </a:r>
            <a:r>
              <a:rPr lang="ko-KR" altLang="en-US" sz="3200" b="1" dirty="0">
                <a:solidFill>
                  <a:schemeClr val="bg1"/>
                </a:solidFill>
              </a:rPr>
              <a:t>읽어 봐요</a:t>
            </a:r>
            <a:r>
              <a:rPr lang="en-US" altLang="ko-KR" sz="32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273" t="3887" r="10708" b="42597"/>
          <a:stretch/>
        </p:blipFill>
        <p:spPr>
          <a:xfrm>
            <a:off x="10344" y="759950"/>
            <a:ext cx="4800601" cy="5412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86673" y="1219672"/>
            <a:ext cx="4495800" cy="49859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70C0"/>
                </a:solidFill>
              </a:rPr>
              <a:t>부엌에 식탁이 있어요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dirty="0"/>
              <a:t>_____________________________________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89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>
                <a:hlinkClick r:id="rId2"/>
              </a:rPr>
              <a:t>춤은 쉬웠다</a:t>
            </a:r>
            <a:r>
              <a:rPr lang="en-US" altLang="ko-KR" dirty="0">
                <a:hlinkClick r:id="rId2"/>
              </a:rPr>
              <a:t>[</a:t>
            </a:r>
            <a:r>
              <a:rPr lang="ko-KR" altLang="en-US" dirty="0">
                <a:hlinkClick r:id="rId2"/>
              </a:rPr>
              <a:t>책상춤</a:t>
            </a:r>
            <a:r>
              <a:rPr lang="en-US" altLang="ko-KR" dirty="0">
                <a:hlinkClick r:id="rId2"/>
              </a:rPr>
              <a:t>]-</a:t>
            </a:r>
            <a:r>
              <a:rPr lang="ko-KR" altLang="en-US" dirty="0">
                <a:hlinkClick r:id="rId2"/>
              </a:rPr>
              <a:t>다섯 글자 예쁜말</a:t>
            </a:r>
            <a:r>
              <a:rPr lang="en-US" altLang="ko-KR" dirty="0">
                <a:hlinkClick r:id="rId2"/>
              </a:rPr>
              <a:t>https://www.youtube.com/watch?v=yV9vU9KiSoc</a:t>
            </a:r>
            <a:endParaRPr lang="en-US" altLang="ko-K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ko-KR" altLang="en-US" dirty="0"/>
              <a:t>수업 중간 체조 한번</a:t>
            </a:r>
            <a:r>
              <a:rPr lang="en-US" altLang="ko-KR" dirty="0"/>
              <a:t>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02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o-KR" altLang="en-US" dirty="0"/>
              <a:t>전래동화</a:t>
            </a:r>
            <a:r>
              <a:rPr lang="en-US" altLang="ko-KR" dirty="0"/>
              <a:t>-</a:t>
            </a:r>
            <a:r>
              <a:rPr lang="ko-KR" altLang="en-US" dirty="0"/>
              <a:t>선녀와 나무꾼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>
                <a:hlinkClick r:id="rId2"/>
              </a:rPr>
              <a:t>핑크퐁 전래동화</a:t>
            </a:r>
            <a:r>
              <a:rPr lang="en-US" altLang="ko-KR" dirty="0">
                <a:hlinkClick r:id="rId2"/>
              </a:rPr>
              <a:t>-</a:t>
            </a:r>
            <a:r>
              <a:rPr lang="ko-KR" altLang="en-US" dirty="0">
                <a:hlinkClick r:id="rId2"/>
              </a:rPr>
              <a:t>선녀와 나무꾼</a:t>
            </a:r>
            <a:r>
              <a:rPr lang="en-US" altLang="ko-KR" dirty="0">
                <a:hlinkClick r:id="rId2"/>
              </a:rPr>
              <a:t>https://www.youtube.com/watch?v=XUbbdLIbj-4/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099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16</a:t>
            </a: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종합연습</a:t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kumimoji="1" lang="en-US" altLang="ko-KR" sz="30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1-15</a:t>
            </a:r>
            <a:r>
              <a:rPr kumimoji="1" lang="ko-KR" altLang="en-US" sz="30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복습</a:t>
            </a:r>
            <a:endParaRPr kumimoji="1" lang="en-US" altLang="ko-KR" sz="3000" b="1" dirty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1.1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과부터 </a:t>
            </a:r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15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까지의 주제 상황 </a:t>
            </a:r>
            <a:endParaRPr kumimoji="1" lang="en-US" altLang="ko-KR" sz="2500" b="1" dirty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2.1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과부터 </a:t>
            </a:r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15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과까지의 전체 어휘</a:t>
            </a:r>
            <a:endParaRPr kumimoji="1" lang="en-US" altLang="ko-KR" sz="2500" b="1" dirty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3.1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과부터 </a:t>
            </a:r>
            <a:r>
              <a:rPr kumimoji="1" lang="en-US" altLang="ko-KR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15</a:t>
            </a:r>
            <a:r>
              <a:rPr kumimoji="1" lang="ko-KR" altLang="en-US" sz="25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과까지의 전체 문법</a:t>
            </a:r>
            <a:endParaRPr kumimoji="1" lang="en-US" altLang="ko-KR" sz="2000" dirty="0">
              <a:solidFill>
                <a:schemeClr val="tx1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endParaRPr kumimoji="1" lang="en-US" altLang="ko-KR" sz="2000" dirty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059203-EF1D-F241-BD9D-9116B32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82" y="122475"/>
            <a:ext cx="8229600" cy="688253"/>
          </a:xfrm>
          <a:solidFill>
            <a:srgbClr val="FFFF99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ko-US" dirty="0"/>
              <a:t>&lt;</a:t>
            </a:r>
            <a:r>
              <a:rPr kumimoji="1" lang="ko-KR" altLang="en-US" dirty="0"/>
              <a:t>선녀와 나무꾼</a:t>
            </a:r>
            <a:r>
              <a:rPr kumimoji="1" lang="en-US" altLang="ko-KR" dirty="0"/>
              <a:t>&gt;</a:t>
            </a:r>
            <a:r>
              <a:rPr kumimoji="1" lang="ko-KR" altLang="en-US" dirty="0"/>
              <a:t> </a:t>
            </a:r>
            <a:r>
              <a:rPr kumimoji="1" lang="ko-KR" altLang="en-US" sz="2800" dirty="0"/>
              <a:t>쓰기 숙제</a:t>
            </a:r>
            <a:endParaRPr kumimoji="1" lang="ko-US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000" dirty="0"/>
              <a:t>&lt;</a:t>
            </a:r>
            <a:r>
              <a:rPr kumimoji="1" lang="ko-KR" altLang="en-US" sz="2000" dirty="0"/>
              <a:t>선녀와 나무꾼</a:t>
            </a:r>
            <a:r>
              <a:rPr kumimoji="1" lang="en-US" altLang="ko-KR" sz="2000" dirty="0"/>
              <a:t>&gt;</a:t>
            </a:r>
            <a:r>
              <a:rPr kumimoji="1" lang="ko-KR" altLang="en-US" sz="2000" dirty="0"/>
              <a:t> 전래동화에 나오는 새 단어 뜻을 알아봅시다</a:t>
            </a:r>
            <a:r>
              <a:rPr kumimoji="1" lang="en-US" altLang="ko-KR" sz="2000" dirty="0"/>
              <a:t>.</a:t>
            </a:r>
            <a:r>
              <a:rPr kumimoji="1" lang="en-US" sz="2000" dirty="0"/>
              <a:t> </a:t>
            </a:r>
            <a:r>
              <a:rPr lang="en-US" sz="1800" dirty="0"/>
              <a:t>Let's find out the meaning of the new word in the fairy tale &lt;</a:t>
            </a:r>
            <a:r>
              <a:rPr lang="ko-KR" altLang="en-US" sz="1800" dirty="0"/>
              <a:t>선녀와 나무꾼</a:t>
            </a:r>
            <a:r>
              <a:rPr lang="en-US" altLang="ko-KR" sz="1800" dirty="0"/>
              <a:t>&gt;.</a:t>
            </a:r>
            <a:endParaRPr kumimoji="1" lang="en-US" altLang="ko-KR" sz="18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나무꾼</a:t>
            </a:r>
            <a:r>
              <a:rPr kumimoji="1" lang="en-US" altLang="ko-KR" sz="2000" dirty="0"/>
              <a:t>-</a:t>
            </a:r>
            <a:r>
              <a:rPr kumimoji="1" lang="en-US" altLang="ko-KR" sz="2000" dirty="0" err="1"/>
              <a:t>woodcuttter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선녀 </a:t>
            </a:r>
            <a:r>
              <a:rPr kumimoji="1" lang="en-US" altLang="ko-KR" sz="2000" dirty="0"/>
              <a:t>-fairy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사슴</a:t>
            </a:r>
            <a:r>
              <a:rPr kumimoji="1" lang="en-US" altLang="ko-KR" sz="2000" dirty="0"/>
              <a:t>-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사냥꾼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작은 연못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목욕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날개 옷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두레박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아내</a:t>
            </a:r>
            <a:endParaRPr kumimoji="1" lang="en-US" altLang="ko-KR" sz="2000" dirty="0"/>
          </a:p>
          <a:p>
            <a:pPr marL="0" indent="0">
              <a:buNone/>
              <a:defRPr/>
            </a:pPr>
            <a:r>
              <a:rPr kumimoji="1" lang="en-US" altLang="ko-KR" sz="2000" dirty="0"/>
              <a:t>2.</a:t>
            </a:r>
            <a:r>
              <a:rPr kumimoji="1" lang="ko-KR" altLang="en-US" sz="2000" dirty="0"/>
              <a:t>이 동화에서 사슴은 나무꾼에게 왜 아이 셋을 낳을 때까지 날개 옷을   선녀에게 주지 말라고 했나요</a:t>
            </a:r>
            <a:r>
              <a:rPr kumimoji="1" lang="en-US" altLang="ko-KR" sz="2000" dirty="0"/>
              <a:t>?</a:t>
            </a:r>
            <a:r>
              <a:rPr lang="en-US" dirty="0"/>
              <a:t> </a:t>
            </a:r>
            <a:r>
              <a:rPr lang="en-US" sz="1600" dirty="0"/>
              <a:t>In this fairy tale, why did the deer tell the woodcutter not to give her wings until she gave birth to three children?</a:t>
            </a:r>
            <a:endParaRPr kumimoji="1" lang="en-US" altLang="ko-KR" sz="1600" dirty="0"/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0" indent="0">
              <a:buNone/>
              <a:defRPr/>
            </a:pPr>
            <a:r>
              <a:rPr kumimoji="1" lang="en-US" altLang="ko-KR" sz="2000" dirty="0"/>
              <a:t>3. </a:t>
            </a:r>
            <a:r>
              <a:rPr kumimoji="1" lang="ko-KR" altLang="en-US" sz="2000" dirty="0"/>
              <a:t>나무꾼의 실수는 무엇이었나요</a:t>
            </a:r>
            <a:r>
              <a:rPr kumimoji="1" lang="en-US" altLang="ko-KR" sz="2000" dirty="0"/>
              <a:t>?</a:t>
            </a:r>
            <a:r>
              <a:rPr kumimoji="1" lang="ko-KR" altLang="en-US" sz="2000" dirty="0"/>
              <a:t> </a:t>
            </a:r>
            <a:r>
              <a:rPr lang="en-US" sz="1600" dirty="0"/>
              <a:t>What was the woodcutter's mistake?</a:t>
            </a:r>
          </a:p>
          <a:p>
            <a:pPr marL="0" indent="0">
              <a:buNone/>
              <a:defRPr/>
            </a:pPr>
            <a:endParaRPr kumimoji="1" lang="ko-US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AE3B86A-C522-1649-ACC7-9FA2750176F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24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숙제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-</a:t>
            </a:r>
            <a:r>
              <a:rPr kumimoji="1" lang="ko-KR" altLang="en-US" dirty="0">
                <a:solidFill>
                  <a:schemeClr val="bg1"/>
                </a:solidFill>
                <a:latin typeface="+mj-ea"/>
              </a:rPr>
              <a:t>샘플</a:t>
            </a:r>
            <a:endParaRPr kumimoji="1" lang="ko-US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950573"/>
            <a:ext cx="723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수업을 맡으시는 선생님께서 원하시는 퀴즈렛 학습 단어장의 링크를 복사 하셔서 넣어 주시면 되겠습니다</a:t>
            </a:r>
            <a:r>
              <a:rPr lang="en-US" altLang="ko-KR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60240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/>
              <a:t>숙제</a:t>
            </a:r>
            <a:r>
              <a:rPr lang="en-US" altLang="ko-KR" sz="5400" b="1" dirty="0">
                <a:solidFill>
                  <a:schemeClr val="bg1"/>
                </a:solidFill>
              </a:rPr>
              <a:t>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1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1.Workbook 15</a:t>
            </a:r>
            <a:r>
              <a:rPr lang="ko-KR" altLang="en-US" sz="31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과 </a:t>
            </a:r>
            <a:r>
              <a:rPr lang="en-US" sz="31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page 62-65</a:t>
            </a:r>
          </a:p>
          <a:p>
            <a:r>
              <a:rPr lang="en-US" sz="3100" dirty="0">
                <a:solidFill>
                  <a:srgbClr val="FFC000"/>
                </a:solidFill>
                <a:latin typeface="Arial Rounded MT Bold" panose="020F0704030504030204" pitchFamily="34" charset="0"/>
              </a:rPr>
              <a:t>2.Quizlet </a:t>
            </a:r>
            <a:r>
              <a:rPr lang="ko-KR" altLang="en-US" sz="3100" dirty="0">
                <a:solidFill>
                  <a:srgbClr val="FFC000"/>
                </a:solidFill>
                <a:latin typeface="Arial Rounded MT Bold" panose="020F0704030504030204" pitchFamily="34" charset="0"/>
              </a:rPr>
              <a:t>단어공부</a:t>
            </a:r>
            <a:endParaRPr lang="en-US" altLang="ko-KR" sz="3100" dirty="0">
              <a:solidFill>
                <a:srgbClr val="FFC000"/>
              </a:solidFill>
              <a:latin typeface="Arial Rounded MT Bold" panose="020F0704030504030204" pitchFamily="34" charset="0"/>
            </a:endParaRPr>
          </a:p>
          <a:p>
            <a:r>
              <a:rPr lang="en-US" altLang="ko-KR" sz="31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3.</a:t>
            </a:r>
            <a:r>
              <a:rPr lang="en-US" sz="31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Worksheets packet</a:t>
            </a:r>
          </a:p>
          <a:p>
            <a:endParaRPr lang="en-US" sz="15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n-US" sz="3100" dirty="0">
                <a:latin typeface="Arial Rounded MT Bold" panose="020F0704030504030204" pitchFamily="34" charset="0"/>
              </a:rPr>
              <a:t> 4.16</a:t>
            </a:r>
            <a:r>
              <a:rPr lang="ko-KR" altLang="en-US" sz="3100" dirty="0">
                <a:latin typeface="Arial Rounded MT Bold" panose="020F0704030504030204" pitchFamily="34" charset="0"/>
              </a:rPr>
              <a:t>과 강의수업</a:t>
            </a:r>
            <a:r>
              <a:rPr lang="en-US" altLang="ko-KR" sz="3100" dirty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endParaRPr lang="en-US" altLang="ko-KR" sz="3100" dirty="0">
              <a:latin typeface="Arial Rounded MT Bold" panose="020F0704030504030204" pitchFamily="34" charset="0"/>
            </a:endParaRPr>
          </a:p>
          <a:p>
            <a:r>
              <a:rPr lang="ko-KR" altLang="en-US" sz="3100" dirty="0">
                <a:latin typeface="+mj-ea"/>
                <a:ea typeface="+mj-ea"/>
              </a:rPr>
              <a:t>전래동화 </a:t>
            </a:r>
            <a:r>
              <a:rPr lang="en-US" altLang="ko-KR" sz="3100" dirty="0">
                <a:latin typeface="+mj-ea"/>
                <a:ea typeface="+mj-ea"/>
              </a:rPr>
              <a:t>&lt;</a:t>
            </a:r>
            <a:r>
              <a:rPr lang="ko-KR" altLang="en-US" sz="3100" dirty="0">
                <a:latin typeface="+mj-ea"/>
                <a:ea typeface="+mj-ea"/>
              </a:rPr>
              <a:t>선녀와 나무꾼</a:t>
            </a:r>
            <a:r>
              <a:rPr lang="en-US" altLang="ko-KR" sz="3100" dirty="0">
                <a:latin typeface="+mj-ea"/>
                <a:ea typeface="+mj-ea"/>
              </a:rPr>
              <a:t>&gt;</a:t>
            </a:r>
            <a:r>
              <a:rPr lang="ko-KR" altLang="en-US" sz="3100" dirty="0">
                <a:latin typeface="+mj-ea"/>
                <a:ea typeface="+mj-ea"/>
              </a:rPr>
              <a:t>을 보고 난 후 숙제하기</a:t>
            </a:r>
            <a:endParaRPr lang="en-US" altLang="ko-KR" sz="3100" dirty="0">
              <a:latin typeface="+mj-ea"/>
              <a:ea typeface="+mj-ea"/>
            </a:endParaRPr>
          </a:p>
          <a:p>
            <a:endParaRPr lang="en-US" sz="31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2015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44" y="1"/>
            <a:ext cx="9144000" cy="16764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kumimoji="1" lang="en-US" altLang="en-US" sz="5000" b="1" dirty="0" err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sz="5000" b="1" dirty="0">
                <a:solidFill>
                  <a:schemeClr val="bg1"/>
                </a:solidFill>
              </a:rPr>
              <a:t>!</a:t>
            </a:r>
            <a:endParaRPr kumimoji="1" lang="en-US" altLang="en-US" sz="5000" b="1" dirty="0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2362200"/>
            <a:ext cx="5181600" cy="3429000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709" y="39498"/>
            <a:ext cx="9144000" cy="63517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26709" y="22781"/>
            <a:ext cx="2810219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62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248400" y="48006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14800" y="6010205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4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29614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62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44" y="640651"/>
            <a:ext cx="8153400" cy="5562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19800" y="16764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76800" y="33909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10000" y="52578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8852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63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941"/>
          <a:stretch/>
        </p:blipFill>
        <p:spPr>
          <a:xfrm>
            <a:off x="681856" y="477054"/>
            <a:ext cx="7800975" cy="550068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715000" y="23622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57600" y="3223881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708400" y="4237128"/>
            <a:ext cx="254000" cy="3694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708400" y="54102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42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7432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63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77054"/>
            <a:ext cx="8534400" cy="577134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24000" y="17526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9400" y="3369653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629400" y="49530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2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7432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64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44" y="785078"/>
            <a:ext cx="8305800" cy="53625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929909" y="41910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777509" y="55626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4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7432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64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46273"/>
            <a:ext cx="8339138" cy="573621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62400" y="15240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46055" y="47244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493655" y="56388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8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9832" y="34944"/>
            <a:ext cx="9153831" cy="803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/>
              <a:t> </a:t>
            </a:r>
            <a:r>
              <a:rPr kumimoji="1" lang="ko-KR" altLang="en-US" sz="2800" dirty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>
                <a:solidFill>
                  <a:schemeClr val="bg1"/>
                </a:solidFill>
              </a:rPr>
              <a:t>P. 132</a:t>
            </a:r>
            <a:r>
              <a:rPr kumimoji="1" lang="ko-KR" altLang="en-US" sz="2800" dirty="0">
                <a:solidFill>
                  <a:schemeClr val="bg1"/>
                </a:solidFill>
              </a:rPr>
              <a:t> 를 펴세요</a:t>
            </a:r>
            <a:r>
              <a:rPr kumimoji="1" lang="en-US" altLang="ko-KR" sz="2800" dirty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832" y="838200"/>
            <a:ext cx="9153832" cy="5486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00200" y="5791201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가방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324600" y="5791201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힐아버지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886200" y="5791201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시계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7432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65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781" y="585054"/>
            <a:ext cx="7477125" cy="5181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828800" y="3886200"/>
            <a:ext cx="318655" cy="2978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847273" y="4769126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743200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>
                <a:solidFill>
                  <a:schemeClr val="bg1"/>
                </a:solidFill>
              </a:rPr>
              <a:t>16</a:t>
            </a:r>
            <a:r>
              <a:rPr lang="ko-KR" altLang="en-US" sz="2500" dirty="0">
                <a:solidFill>
                  <a:schemeClr val="bg1"/>
                </a:solidFill>
              </a:rPr>
              <a:t>과 </a:t>
            </a:r>
            <a:r>
              <a:rPr lang="en-US" altLang="ko-KR" sz="2500" dirty="0">
                <a:solidFill>
                  <a:schemeClr val="bg1"/>
                </a:solidFill>
              </a:rPr>
              <a:t>workbook  65</a:t>
            </a:r>
            <a:r>
              <a:rPr lang="ko-KR" altLang="en-US" sz="2500" dirty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41407"/>
            <a:ext cx="8077200" cy="574594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905000" y="243840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05000" y="5748030"/>
            <a:ext cx="304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9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09801"/>
            <a:ext cx="8229600" cy="182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/>
              <a:t>•</a:t>
            </a:r>
            <a:r>
              <a:rPr lang="ko-KR" altLang="en-US" sz="2400" dirty="0"/>
              <a:t>재외동포를 위한 한국어 </a:t>
            </a:r>
            <a:r>
              <a:rPr lang="en-US" altLang="ko-KR" sz="2400" dirty="0"/>
              <a:t>1-1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</a:p>
          <a:p>
            <a:pPr marL="0" indent="0">
              <a:buNone/>
            </a:pPr>
            <a:r>
              <a:rPr lang="en-US" altLang="ko-KR" sz="2400" dirty="0"/>
              <a:t>• </a:t>
            </a:r>
            <a:r>
              <a:rPr lang="ko-KR" altLang="en-US" sz="2400" dirty="0"/>
              <a:t>재외동포를 위한 한국어 </a:t>
            </a:r>
            <a:r>
              <a:rPr lang="en-US" altLang="ko-KR" sz="240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</a:p>
          <a:p>
            <a:pPr marL="0" indent="0">
              <a:buNone/>
            </a:pPr>
            <a:r>
              <a:rPr lang="en-US" altLang="ko-KR" sz="2400" dirty="0"/>
              <a:t>•</a:t>
            </a:r>
            <a:r>
              <a:rPr lang="ko-KR" altLang="en-US" sz="2400" dirty="0"/>
              <a:t>그 외 모든 이미지 출처 </a:t>
            </a:r>
            <a:r>
              <a:rPr lang="en-US" altLang="ko-KR" sz="2400" dirty="0"/>
              <a:t>google.com</a:t>
            </a:r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63865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596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132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9934"/>
          <a:stretch/>
        </p:blipFill>
        <p:spPr>
          <a:xfrm>
            <a:off x="1676400" y="304800"/>
            <a:ext cx="6248400" cy="12864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969" y="1676400"/>
            <a:ext cx="1981199" cy="4084074"/>
          </a:xfrm>
          <a:prstGeom prst="rect">
            <a:avLst/>
          </a:prstGeom>
        </p:spPr>
      </p:pic>
      <p:sp>
        <p:nvSpPr>
          <p:cNvPr id="13" name="object 87"/>
          <p:cNvSpPr txBox="1"/>
          <p:nvPr/>
        </p:nvSpPr>
        <p:spPr>
          <a:xfrm>
            <a:off x="4419600" y="1828800"/>
            <a:ext cx="3581400" cy="8588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430" algn="ctr">
              <a:lnSpc>
                <a:spcPct val="100000"/>
              </a:lnSpc>
            </a:pP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        A:</a:t>
            </a:r>
            <a:r>
              <a:rPr spc="-145" dirty="0">
                <a:solidFill>
                  <a:srgbClr val="231F20"/>
                </a:solidFill>
                <a:latin typeface="Malgun Gothic"/>
                <a:cs typeface="Malgun Gothic"/>
              </a:rPr>
              <a:t>시계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가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45" dirty="0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95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pc="-3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1100" dirty="0"/>
          </a:p>
          <a:p>
            <a:pPr algn="ctr">
              <a:lnSpc>
                <a:spcPct val="100000"/>
              </a:lnSpc>
              <a:tabLst>
                <a:tab pos="287655" algn="l"/>
                <a:tab pos="1318895" algn="l"/>
              </a:tabLst>
            </a:pPr>
            <a:r>
              <a:rPr sz="2000" spc="127" baseline="2777" dirty="0">
                <a:solidFill>
                  <a:srgbClr val="808285"/>
                </a:solidFill>
                <a:latin typeface="Malgun Gothic"/>
                <a:cs typeface="Malgun Gothic"/>
              </a:rPr>
              <a:t>	</a:t>
            </a:r>
            <a:r>
              <a:rPr 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B:</a:t>
            </a:r>
            <a:r>
              <a:rPr spc="-145" dirty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u="sng" spc="10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u="sng" spc="100" dirty="0">
                <a:solidFill>
                  <a:srgbClr val="FF0000"/>
                </a:solidFill>
                <a:latin typeface="Malgun Gothic"/>
                <a:cs typeface="Malgun Gothic"/>
              </a:rPr>
              <a:t>안</a:t>
            </a:r>
            <a:r>
              <a:rPr u="sng" spc="100" dirty="0">
                <a:solidFill>
                  <a:srgbClr val="231F20"/>
                </a:solidFill>
                <a:latin typeface="Malgun Gothic"/>
                <a:cs typeface="Malgun Gothic"/>
              </a:rPr>
              <a:t>	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14" name="object 87"/>
          <p:cNvSpPr txBox="1"/>
          <p:nvPr/>
        </p:nvSpPr>
        <p:spPr>
          <a:xfrm>
            <a:off x="4495800" y="3158346"/>
            <a:ext cx="3581400" cy="8588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430" algn="ctr">
              <a:lnSpc>
                <a:spcPct val="100000"/>
              </a:lnSpc>
            </a:pPr>
            <a:r>
              <a:rPr lang="en-US" altLang="ko-KR" spc="-145" dirty="0">
                <a:solidFill>
                  <a:srgbClr val="231F20"/>
                </a:solidFill>
                <a:latin typeface="Malgun Gothic"/>
                <a:cs typeface="Malgun Gothic"/>
              </a:rPr>
              <a:t>     A: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가방이 </a:t>
            </a:r>
            <a:r>
              <a:rPr lang="ko-KR" altLang="en-US" spc="-110" dirty="0">
                <a:solidFill>
                  <a:srgbClr val="231F20"/>
                </a:solidFill>
                <a:latin typeface="Malgun Gothic"/>
                <a:cs typeface="Malgun Gothic"/>
              </a:rPr>
              <a:t>어디에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95" dirty="0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pc="-3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tabLst>
                <a:tab pos="287655" algn="l"/>
                <a:tab pos="1318895" algn="l"/>
              </a:tabLst>
            </a:pPr>
            <a:endParaRPr lang="en-US" altLang="ko-KR" sz="1100" dirty="0"/>
          </a:p>
          <a:p>
            <a:pPr algn="ctr">
              <a:lnSpc>
                <a:spcPct val="100000"/>
              </a:lnSpc>
              <a:tabLst>
                <a:tab pos="287655" algn="l"/>
                <a:tab pos="1318895" algn="l"/>
              </a:tabLst>
            </a:pPr>
            <a:r>
              <a:rPr lang="en-US" altLang="ko-KR" spc="-145" dirty="0">
                <a:solidFill>
                  <a:srgbClr val="231F20"/>
                </a:solidFill>
                <a:latin typeface="Malgun Gothic"/>
                <a:cs typeface="Malgun Gothic"/>
              </a:rPr>
              <a:t>B:</a:t>
            </a:r>
            <a:r>
              <a:rPr lang="ko-KR" altLang="en-US" spc="-145" dirty="0">
                <a:solidFill>
                  <a:srgbClr val="231F20"/>
                </a:solidFill>
                <a:latin typeface="Malgun Gothic"/>
                <a:cs typeface="Malgun Gothic"/>
              </a:rPr>
              <a:t>책상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u="sng" spc="10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u="sng" spc="100" dirty="0">
                <a:solidFill>
                  <a:srgbClr val="FF0000"/>
                </a:solidFill>
                <a:latin typeface="Malgun Gothic"/>
                <a:cs typeface="Malgun Gothic"/>
              </a:rPr>
              <a:t>위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있어요.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15" name="object 87"/>
          <p:cNvSpPr txBox="1"/>
          <p:nvPr/>
        </p:nvSpPr>
        <p:spPr>
          <a:xfrm>
            <a:off x="4343400" y="4551384"/>
            <a:ext cx="3581400" cy="8588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430" algn="ctr">
              <a:lnSpc>
                <a:spcPct val="100000"/>
              </a:lnSpc>
            </a:pPr>
            <a:r>
              <a:rPr lang="en-US" altLang="ko-KR" spc="-110" dirty="0">
                <a:solidFill>
                  <a:srgbClr val="231F20"/>
                </a:solidFill>
                <a:latin typeface="Malgun Gothic"/>
                <a:cs typeface="Malgun Gothic"/>
              </a:rPr>
              <a:t>            A:</a:t>
            </a:r>
            <a:r>
              <a:rPr lang="ko-KR" altLang="en-US" spc="-110" dirty="0">
                <a:solidFill>
                  <a:srgbClr val="231F20"/>
                </a:solidFill>
                <a:latin typeface="Malgun Gothic"/>
                <a:cs typeface="Malgun Gothic"/>
              </a:rPr>
              <a:t>토마스</a:t>
            </a:r>
            <a:r>
              <a:rPr spc="-110" dirty="0">
                <a:solidFill>
                  <a:srgbClr val="231F20"/>
                </a:solidFill>
                <a:latin typeface="Malgun Gothic"/>
                <a:cs typeface="Malgun Gothic"/>
              </a:rPr>
              <a:t>가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45" dirty="0" err="1">
                <a:solidFill>
                  <a:srgbClr val="231F20"/>
                </a:solidFill>
                <a:latin typeface="Malgun Gothic"/>
                <a:cs typeface="Malgun Gothic"/>
              </a:rPr>
              <a:t>어디</a:t>
            </a:r>
            <a:r>
              <a:rPr spc="-110" dirty="0" err="1">
                <a:solidFill>
                  <a:srgbClr val="231F20"/>
                </a:solidFill>
                <a:latin typeface="Malgun Gothic"/>
                <a:cs typeface="Malgun Gothic"/>
              </a:rPr>
              <a:t>에</a:t>
            </a:r>
            <a:r>
              <a:rPr spc="-1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95" dirty="0" err="1">
                <a:solidFill>
                  <a:srgbClr val="231F20"/>
                </a:solidFill>
                <a:latin typeface="Malgun Gothic"/>
                <a:cs typeface="Malgun Gothic"/>
              </a:rPr>
              <a:t>있어</a:t>
            </a:r>
            <a:r>
              <a:rPr lang="ko-KR" altLang="en-US" spc="-95" dirty="0">
                <a:solidFill>
                  <a:srgbClr val="231F20"/>
                </a:solidFill>
                <a:latin typeface="Malgun Gothic"/>
                <a:cs typeface="Malgun Gothic"/>
              </a:rPr>
              <a:t>요</a:t>
            </a:r>
            <a:r>
              <a:rPr lang="en-US" altLang="ko-KR" spc="-95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</a:p>
          <a:p>
            <a:pPr marL="11430" algn="ctr">
              <a:lnSpc>
                <a:spcPct val="100000"/>
              </a:lnSpc>
            </a:pPr>
            <a:endParaRPr lang="en-US" altLang="ko-KR" spc="-95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11430" algn="ctr">
              <a:lnSpc>
                <a:spcPct val="100000"/>
              </a:lnSpc>
            </a:pPr>
            <a:r>
              <a:rPr lang="en-US" altLang="ko-KR" spc="-30" dirty="0">
                <a:solidFill>
                  <a:srgbClr val="231F20"/>
                </a:solidFill>
                <a:latin typeface="Malgun Gothic"/>
                <a:cs typeface="Malgun Gothic"/>
              </a:rPr>
              <a:t>B:</a:t>
            </a:r>
            <a:r>
              <a:rPr lang="ko-KR" altLang="en-US" spc="-30" dirty="0">
                <a:solidFill>
                  <a:srgbClr val="231F20"/>
                </a:solidFill>
                <a:latin typeface="Malgun Gothic"/>
                <a:cs typeface="Malgun Gothic"/>
              </a:rPr>
              <a:t>집</a:t>
            </a:r>
            <a:r>
              <a:rPr lang="en-US" altLang="ko-KR" spc="-30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u="sng" spc="-30" dirty="0">
                <a:solidFill>
                  <a:srgbClr val="FF0000"/>
                </a:solidFill>
                <a:latin typeface="Malgun Gothic"/>
                <a:cs typeface="Malgun Gothic"/>
              </a:rPr>
              <a:t>안</a:t>
            </a:r>
            <a:r>
              <a:rPr lang="ko-KR" altLang="en-US" spc="-30" dirty="0">
                <a:solidFill>
                  <a:srgbClr val="231F20"/>
                </a:solidFill>
                <a:latin typeface="Malgun Gothic"/>
                <a:cs typeface="Malgun Gothic"/>
              </a:rPr>
              <a:t>에 </a:t>
            </a:r>
            <a:r>
              <a:rPr spc="-114" dirty="0" err="1">
                <a:solidFill>
                  <a:srgbClr val="231F20"/>
                </a:solidFill>
                <a:latin typeface="Malgun Gothic"/>
                <a:cs typeface="Malgun Gothic"/>
              </a:rPr>
              <a:t>있어요</a:t>
            </a:r>
            <a:r>
              <a:rPr spc="-114" dirty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4606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04800"/>
            <a:ext cx="7168052" cy="60690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90176" y="3574415"/>
            <a:ext cx="86677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</a:rPr>
              <a:t>공원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4815" y="4593584"/>
            <a:ext cx="86677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</a:rPr>
              <a:t>병원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90176" y="5713648"/>
            <a:ext cx="86677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</a:rPr>
              <a:t>화장실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0"/>
            <a:ext cx="1596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133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21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215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133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06430"/>
            <a:ext cx="7848600" cy="5867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36416" y="3126014"/>
            <a:ext cx="1437272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rgbClr val="FF0000"/>
                </a:solidFill>
              </a:rPr>
              <a:t>마셔요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4900" y="4309359"/>
            <a:ext cx="1437272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rgbClr val="FF0000"/>
                </a:solidFill>
              </a:rPr>
              <a:t>봐요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5080" y="5467427"/>
            <a:ext cx="1437272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rgbClr val="FF0000"/>
                </a:solidFill>
              </a:rPr>
              <a:t>해요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02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215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134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208" y="68472"/>
            <a:ext cx="7646266" cy="62256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08904" y="3352800"/>
            <a:ext cx="16002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가 아니에요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4470296"/>
            <a:ext cx="16002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이에요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08904" y="5587792"/>
            <a:ext cx="16002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이 아니에요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76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79513" y="6317184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215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134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4944"/>
            <a:ext cx="7677150" cy="60857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96874" y="1828800"/>
            <a:ext cx="16002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책상이  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3600" y="3048638"/>
            <a:ext cx="16002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>
                <a:solidFill>
                  <a:srgbClr val="FF0000"/>
                </a:solidFill>
              </a:rPr>
              <a:t>시계가 없어요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0200" y="4268476"/>
            <a:ext cx="21336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>
                <a:solidFill>
                  <a:srgbClr val="FF0000"/>
                </a:solidFill>
              </a:rPr>
              <a:t>책상 아래에 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0200" y="5488314"/>
            <a:ext cx="21336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책상 위에 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4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9513" y="34944"/>
            <a:ext cx="1215887" cy="4222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>
                <a:solidFill>
                  <a:schemeClr val="bg1"/>
                </a:solidFill>
              </a:rPr>
              <a:t>P. 135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36" name="object 4"/>
          <p:cNvSpPr txBox="1"/>
          <p:nvPr/>
        </p:nvSpPr>
        <p:spPr>
          <a:xfrm>
            <a:off x="1916938" y="286662"/>
            <a:ext cx="2715885" cy="7085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spc="-195" baseline="5208" dirty="0">
                <a:solidFill>
                  <a:srgbClr val="FFFFFF"/>
                </a:solidFill>
                <a:latin typeface="Malgun Gothic"/>
                <a:cs typeface="Malgun Gothic"/>
              </a:rPr>
              <a:t>연습해</a:t>
            </a:r>
            <a:r>
              <a:rPr sz="3200" spc="-120" baseline="5208" dirty="0">
                <a:solidFill>
                  <a:srgbClr val="FFFFFF"/>
                </a:solidFill>
                <a:latin typeface="Malgun Gothic"/>
                <a:cs typeface="Malgun Gothic"/>
              </a:rPr>
              <a:t>요</a:t>
            </a:r>
            <a:r>
              <a:rPr sz="3200" spc="-187" baseline="5208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Let’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40" name="Picture 139"/>
          <p:cNvPicPr>
            <a:picLocks noChangeAspect="1"/>
          </p:cNvPicPr>
          <p:nvPr/>
        </p:nvPicPr>
        <p:blipFill rotWithShape="1">
          <a:blip r:embed="rId2"/>
          <a:srcRect t="5280"/>
          <a:stretch/>
        </p:blipFill>
        <p:spPr>
          <a:xfrm>
            <a:off x="457200" y="454891"/>
            <a:ext cx="8612256" cy="5718048"/>
          </a:xfrm>
          <a:prstGeom prst="rect">
            <a:avLst/>
          </a:prstGeom>
        </p:spPr>
      </p:pic>
      <p:cxnSp>
        <p:nvCxnSpPr>
          <p:cNvPr id="142" name="Straight Arrow Connector 141"/>
          <p:cNvCxnSpPr/>
          <p:nvPr/>
        </p:nvCxnSpPr>
        <p:spPr>
          <a:xfrm>
            <a:off x="3352800" y="3790950"/>
            <a:ext cx="914400" cy="1619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V="1">
            <a:off x="5943600" y="4724400"/>
            <a:ext cx="762000" cy="838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 flipV="1">
            <a:off x="3274880" y="2971800"/>
            <a:ext cx="992320" cy="1638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>
            <a:off x="5943600" y="28956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 flipV="1">
            <a:off x="3313840" y="4724400"/>
            <a:ext cx="953360" cy="838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5995404" y="4724400"/>
            <a:ext cx="786396" cy="838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40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4993</TotalTime>
  <Words>859</Words>
  <Application>Microsoft Office PowerPoint</Application>
  <PresentationFormat>화면 슬라이드 쇼(4:3)</PresentationFormat>
  <Paragraphs>225</Paragraphs>
  <Slides>32</Slides>
  <Notes>4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9" baseType="lpstr">
      <vt:lpstr>Malgun Gothic</vt:lpstr>
      <vt:lpstr>Malgun Gothic</vt:lpstr>
      <vt:lpstr>Arial</vt:lpstr>
      <vt:lpstr>Arial Rounded MT Bold</vt:lpstr>
      <vt:lpstr>Calibri</vt:lpstr>
      <vt:lpstr>Times New Roman</vt:lpstr>
      <vt:lpstr>Office Theme</vt:lpstr>
      <vt:lpstr>     재외동포를 위한 한국어(영어권)   1-1  </vt:lpstr>
      <vt:lpstr>재외동포를 위한 한국어 1-1   16과  종합연습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      </vt:lpstr>
      <vt:lpstr>       </vt:lpstr>
      <vt:lpstr>수업 중간 체조 한번!!</vt:lpstr>
      <vt:lpstr>전래동화-선녀와 나무꾼</vt:lpstr>
      <vt:lpstr>&lt;선녀와 나무꾼&gt; 쓰기 숙제</vt:lpstr>
      <vt:lpstr> Quizlet 숙제-샘플</vt:lpstr>
      <vt:lpstr>숙제 </vt:lpstr>
      <vt:lpstr>수고하셨습니다!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REFERENCE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.</dc:title>
  <dc:creator>Hiossen2</dc:creator>
  <cp:lastModifiedBy>HEE HAN</cp:lastModifiedBy>
  <cp:revision>297</cp:revision>
  <dcterms:created xsi:type="dcterms:W3CDTF">2017-12-01T18:31:09Z</dcterms:created>
  <dcterms:modified xsi:type="dcterms:W3CDTF">2020-05-13T03:52:00Z</dcterms:modified>
</cp:coreProperties>
</file>